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7T16:42:43.233" idx="1">
    <p:pos x="5541" y="230"/>
    <p:text/>
  </p:cm>
  <p:cm authorId="1" dt="2019-04-27T16:43:59.418" idx="2">
    <p:pos x="5668" y="23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DFE6-15C8-0649-9407-802EAFA5B1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D88B34-F568-8643-8C88-939081249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CD5793E-4FDC-CD44-AE4B-43A2CFF06890}"/>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B9C85985-4D5C-0D4C-91B9-151953FD5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EDF82-180B-A844-B4DE-9B6F9F1AF670}"/>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39881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216C-D6FB-5447-839A-762F95B718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7A32662-D9CA-4B4D-AEAB-FE650F248195}"/>
              </a:ext>
            </a:extLst>
          </p:cNvPr>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5CAD5A-8D5E-174A-A094-4AF5EC0E6892}"/>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DB51C3F6-295C-E747-B12A-93363E1BC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E0B51-FFA4-5045-9416-C02D7F95A2D7}"/>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421084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196F17-4E60-FC45-9B1A-C6D0F30D1F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1F2386-7B92-4A48-97B7-7AB997A97E01}"/>
              </a:ext>
            </a:extLst>
          </p:cNvPr>
          <p:cNvSpPr>
            <a:spLocks noGrp="1"/>
          </p:cNvSpPr>
          <p:nvPr>
            <p:ph type="body" orient="vert" idx="1"/>
          </p:nvPr>
        </p:nvSpPr>
        <p:spPr>
          <a:xfrm>
            <a:off x="838200" y="365125"/>
            <a:ext cx="7734300" cy="5811838"/>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73B870-541B-4741-BC26-FC67BE6C779F}"/>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0631E79C-C377-7446-92B3-F60A35D05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D9092-3AD7-9D46-8E89-194E6454C748}"/>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4413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8675-A6E0-764E-B65A-22E07441E88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CA9D83-7401-8C41-A012-7672075BBC22}"/>
              </a:ext>
            </a:extLst>
          </p:cNvPr>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3570AB-8116-8B45-A79F-0606DFA5E189}"/>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00FD7ED1-C2C8-AB4E-AFD0-1EBCCA7EC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F2F70-8471-724F-AFF6-DA7619184961}"/>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145762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F833-774F-C14D-994B-DBCECC6827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D807D0F-CCC4-984B-B54D-C08374202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a:extLst>
              <a:ext uri="{FF2B5EF4-FFF2-40B4-BE49-F238E27FC236}">
                <a16:creationId xmlns:a16="http://schemas.microsoft.com/office/drawing/2014/main" id="{8BC4A6EF-5034-954F-980C-FB2CF445EB4D}"/>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47BFE869-E956-B845-9CFC-4CB013934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5B173-9592-1C4D-909F-30B2DC8D89C6}"/>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56746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C145-538E-A04E-A85F-31D55CD026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AA0B15-0308-1243-A6C1-2FAF7F8C1206}"/>
              </a:ext>
            </a:extLst>
          </p:cNvPr>
          <p:cNvSpPr>
            <a:spLocks noGrp="1"/>
          </p:cNvSpPr>
          <p:nvPr>
            <p:ph sz="half" idx="1"/>
          </p:nvPr>
        </p:nvSpPr>
        <p:spPr>
          <a:xfrm>
            <a:off x="838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1ABE2A-43E1-BD45-B331-BE134FA527DC}"/>
              </a:ext>
            </a:extLst>
          </p:cNvPr>
          <p:cNvSpPr>
            <a:spLocks noGrp="1"/>
          </p:cNvSpPr>
          <p:nvPr>
            <p:ph sz="half" idx="2"/>
          </p:nvPr>
        </p:nvSpPr>
        <p:spPr>
          <a:xfrm>
            <a:off x="6172200" y="1825625"/>
            <a:ext cx="5181600" cy="435133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8CE8A10-F3EC-9145-93E7-D1A3211452E6}"/>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6" name="Footer Placeholder 5">
            <a:extLst>
              <a:ext uri="{FF2B5EF4-FFF2-40B4-BE49-F238E27FC236}">
                <a16:creationId xmlns:a16="http://schemas.microsoft.com/office/drawing/2014/main" id="{04A05A4E-5360-AB41-847D-2B16BB80B8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FF60F-685B-024B-8844-FE282DB5344C}"/>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87177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D3F1-AA56-CD48-9912-8ED1497B31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AF14D2-A772-FA45-B82D-FC2847840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a:extLst>
              <a:ext uri="{FF2B5EF4-FFF2-40B4-BE49-F238E27FC236}">
                <a16:creationId xmlns:a16="http://schemas.microsoft.com/office/drawing/2014/main" id="{81A231FF-06BD-2845-8EE9-2760814EFFA7}"/>
              </a:ext>
            </a:extLst>
          </p:cNvPr>
          <p:cNvSpPr>
            <a:spLocks noGrp="1"/>
          </p:cNvSpPr>
          <p:nvPr>
            <p:ph sz="half" idx="2"/>
          </p:nvPr>
        </p:nvSpPr>
        <p:spPr>
          <a:xfrm>
            <a:off x="839788" y="2505075"/>
            <a:ext cx="5157787"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56D854-8E5D-3C48-B834-7E8BF7E40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a:extLst>
              <a:ext uri="{FF2B5EF4-FFF2-40B4-BE49-F238E27FC236}">
                <a16:creationId xmlns:a16="http://schemas.microsoft.com/office/drawing/2014/main" id="{7652493A-17C7-5F46-8160-2DBC8E0FBBD7}"/>
              </a:ext>
            </a:extLst>
          </p:cNvPr>
          <p:cNvSpPr>
            <a:spLocks noGrp="1"/>
          </p:cNvSpPr>
          <p:nvPr>
            <p:ph sz="quarter" idx="4"/>
          </p:nvPr>
        </p:nvSpPr>
        <p:spPr>
          <a:xfrm>
            <a:off x="6172200" y="2505075"/>
            <a:ext cx="5183188" cy="368458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89BF8F-E578-9D41-9B88-44055CFF7A71}"/>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8" name="Footer Placeholder 7">
            <a:extLst>
              <a:ext uri="{FF2B5EF4-FFF2-40B4-BE49-F238E27FC236}">
                <a16:creationId xmlns:a16="http://schemas.microsoft.com/office/drawing/2014/main" id="{8E60EC2D-A211-114A-AAAE-BF8187152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F31EF5-886C-2444-B966-0526651DBDC3}"/>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317060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DD0-DB2D-6D41-BDBC-CB0E344F07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2058EA3-12EB-BE43-BEC4-FECD9BAA6EF1}"/>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4" name="Footer Placeholder 3">
            <a:extLst>
              <a:ext uri="{FF2B5EF4-FFF2-40B4-BE49-F238E27FC236}">
                <a16:creationId xmlns:a16="http://schemas.microsoft.com/office/drawing/2014/main" id="{EC1E08AF-10A4-8548-AD80-E38F7E4368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2917F7-ABCB-E24E-BFB6-DEF008A3C3CD}"/>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307409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8DB8A-E144-6D4F-9694-AF30BBA6B7F4}"/>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3" name="Footer Placeholder 2">
            <a:extLst>
              <a:ext uri="{FF2B5EF4-FFF2-40B4-BE49-F238E27FC236}">
                <a16:creationId xmlns:a16="http://schemas.microsoft.com/office/drawing/2014/main" id="{2FE4F71A-69DD-384C-8168-2562B7C661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2A978B-1EA7-D14D-98D3-FA6D56C6C64A}"/>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241595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EB661-482F-404E-9E9B-E8633BA25F3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97C8262-9CE7-7141-BEA8-5E1E74F2D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A6F4C86-1B49-9843-9069-DB6CE97C6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id="{BA27A2D7-198E-F348-BAC7-6A61FFDA4113}"/>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6" name="Footer Placeholder 5">
            <a:extLst>
              <a:ext uri="{FF2B5EF4-FFF2-40B4-BE49-F238E27FC236}">
                <a16:creationId xmlns:a16="http://schemas.microsoft.com/office/drawing/2014/main" id="{2E6E7BF3-8FAA-384D-90E2-66E87902B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90FD0-BF6E-4A48-B2EC-FE13945157D7}"/>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176605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675F-6F56-9548-A709-4DC7961351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0B5550C-E2E7-3E4A-BE40-7BBB24EED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CCABE-170B-B649-B26C-E5C612E36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id="{66BEC267-527C-894D-9ACF-B9CBB7164826}"/>
              </a:ext>
            </a:extLst>
          </p:cNvPr>
          <p:cNvSpPr>
            <a:spLocks noGrp="1"/>
          </p:cNvSpPr>
          <p:nvPr>
            <p:ph type="dt" sz="half" idx="10"/>
          </p:nvPr>
        </p:nvSpPr>
        <p:spPr/>
        <p:txBody>
          <a:bodyPr/>
          <a:lstStyle/>
          <a:p>
            <a:fld id="{1B86220B-A5BA-4049-A184-323933F71464}" type="datetimeFigureOut">
              <a:rPr lang="en-US" smtClean="0"/>
              <a:t>4/27/2019</a:t>
            </a:fld>
            <a:endParaRPr lang="en-US"/>
          </a:p>
        </p:txBody>
      </p:sp>
      <p:sp>
        <p:nvSpPr>
          <p:cNvPr id="6" name="Footer Placeholder 5">
            <a:extLst>
              <a:ext uri="{FF2B5EF4-FFF2-40B4-BE49-F238E27FC236}">
                <a16:creationId xmlns:a16="http://schemas.microsoft.com/office/drawing/2014/main" id="{1FD35EE0-E6F0-AD43-9B09-529CF30456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2123F-EBB1-4243-B854-151E2B59BA66}"/>
              </a:ext>
            </a:extLst>
          </p:cNvPr>
          <p:cNvSpPr>
            <a:spLocks noGrp="1"/>
          </p:cNvSpPr>
          <p:nvPr>
            <p:ph type="sldNum" sz="quarter" idx="12"/>
          </p:nvPr>
        </p:nvSpPr>
        <p:spPr/>
        <p:txBody>
          <a:bodyPr/>
          <a:lstStyle/>
          <a:p>
            <a:fld id="{4D2B0121-4E74-BC4B-B634-DF3A6BF6F5B9}" type="slidenum">
              <a:rPr lang="en-US" smtClean="0"/>
              <a:t>‹#›</a:t>
            </a:fld>
            <a:endParaRPr lang="en-US"/>
          </a:p>
        </p:txBody>
      </p:sp>
    </p:spTree>
    <p:extLst>
      <p:ext uri="{BB962C8B-B14F-4D97-AF65-F5344CB8AC3E}">
        <p14:creationId xmlns:p14="http://schemas.microsoft.com/office/powerpoint/2010/main" val="17856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B3122-AD30-3F43-B5F8-F56F7058C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BE5FAF-AED7-6B42-80D1-35931EF07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48958D-16B9-7940-828E-AAD7E6DC2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6220B-A5BA-4049-A184-323933F71464}" type="datetimeFigureOut">
              <a:rPr lang="en-US" smtClean="0"/>
              <a:t>4/27/2019</a:t>
            </a:fld>
            <a:endParaRPr lang="en-US"/>
          </a:p>
        </p:txBody>
      </p:sp>
      <p:sp>
        <p:nvSpPr>
          <p:cNvPr id="5" name="Footer Placeholder 4">
            <a:extLst>
              <a:ext uri="{FF2B5EF4-FFF2-40B4-BE49-F238E27FC236}">
                <a16:creationId xmlns:a16="http://schemas.microsoft.com/office/drawing/2014/main" id="{9AE1D937-97A8-944C-AD3F-175645A64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F7EBBB-AF71-4741-BF15-0642A4A05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B0121-4E74-BC4B-B634-DF3A6BF6F5B9}" type="slidenum">
              <a:rPr lang="en-US" smtClean="0"/>
              <a:t>‹#›</a:t>
            </a:fld>
            <a:endParaRPr lang="en-US"/>
          </a:p>
        </p:txBody>
      </p:sp>
    </p:spTree>
    <p:extLst>
      <p:ext uri="{BB962C8B-B14F-4D97-AF65-F5344CB8AC3E}">
        <p14:creationId xmlns:p14="http://schemas.microsoft.com/office/powerpoint/2010/main" val="274036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2867-C8DE-0C4B-BFCE-BE4DB2F5FBFC}"/>
              </a:ext>
            </a:extLst>
          </p:cNvPr>
          <p:cNvSpPr>
            <a:spLocks noGrp="1"/>
          </p:cNvSpPr>
          <p:nvPr>
            <p:ph type="ctrTitle"/>
          </p:nvPr>
        </p:nvSpPr>
        <p:spPr>
          <a:xfrm>
            <a:off x="1381125" y="2042319"/>
            <a:ext cx="9144000" cy="2387600"/>
          </a:xfrm>
        </p:spPr>
        <p:txBody>
          <a:bodyPr>
            <a:normAutofit fontScale="90000"/>
          </a:bodyPr>
          <a:lstStyle/>
          <a:p>
            <a:r>
              <a:rPr lang="en-GB"/>
              <a:t>First urban civilization of India: Harrapan civilization its town planning.</a:t>
            </a:r>
            <a:endParaRPr lang="en-US"/>
          </a:p>
        </p:txBody>
      </p:sp>
      <p:sp>
        <p:nvSpPr>
          <p:cNvPr id="3" name="Subtitle 2">
            <a:extLst>
              <a:ext uri="{FF2B5EF4-FFF2-40B4-BE49-F238E27FC236}">
                <a16:creationId xmlns:a16="http://schemas.microsoft.com/office/drawing/2014/main" id="{CAFC8BBE-3FBC-8C48-9E5B-A50105773FB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771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2867-C8DE-0C4B-BFCE-BE4DB2F5FBFC}"/>
              </a:ext>
            </a:extLst>
          </p:cNvPr>
          <p:cNvSpPr>
            <a:spLocks noGrp="1"/>
          </p:cNvSpPr>
          <p:nvPr>
            <p:ph type="ctrTitle"/>
          </p:nvPr>
        </p:nvSpPr>
        <p:spPr>
          <a:xfrm>
            <a:off x="488157" y="910828"/>
            <a:ext cx="9144000" cy="8564166"/>
          </a:xfrm>
        </p:spPr>
        <p:txBody>
          <a:bodyPr>
            <a:normAutofit fontScale="90000"/>
          </a:bodyPr>
          <a:lstStyle/>
          <a:p>
            <a:r>
              <a:rPr lang="en-GB"/>
              <a:t>One of principal feature of this civilization was it town planning as reflected by the remains of Harrappa and Mohenjodaro. The planned selltlements and well hygienic drainage system shows not only their civilised nature but also gives us an evidance that there may have existed some form of government .</a:t>
            </a:r>
            <a:endParaRPr lang="en-US"/>
          </a:p>
        </p:txBody>
      </p:sp>
      <p:sp>
        <p:nvSpPr>
          <p:cNvPr id="3" name="Subtitle 2">
            <a:extLst>
              <a:ext uri="{FF2B5EF4-FFF2-40B4-BE49-F238E27FC236}">
                <a16:creationId xmlns:a16="http://schemas.microsoft.com/office/drawing/2014/main" id="{CAFC8BBE-3FBC-8C48-9E5B-A50105773FBF}"/>
              </a:ext>
            </a:extLst>
          </p:cNvPr>
          <p:cNvSpPr>
            <a:spLocks noGrp="1"/>
          </p:cNvSpPr>
          <p:nvPr>
            <p:ph type="subTitle" idx="1"/>
          </p:nvPr>
        </p:nvSpPr>
        <p:spPr>
          <a:xfrm>
            <a:off x="-583407" y="535782"/>
            <a:ext cx="12299157" cy="9090421"/>
          </a:xfrm>
        </p:spPr>
        <p:txBody>
          <a:bodyPr/>
          <a:lstStyle/>
          <a:p>
            <a:endParaRPr lang="en-US"/>
          </a:p>
        </p:txBody>
      </p:sp>
    </p:spTree>
    <p:extLst>
      <p:ext uri="{BB962C8B-B14F-4D97-AF65-F5344CB8AC3E}">
        <p14:creationId xmlns:p14="http://schemas.microsoft.com/office/powerpoint/2010/main" val="48175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2867-C8DE-0C4B-BFCE-BE4DB2F5FBFC}"/>
              </a:ext>
            </a:extLst>
          </p:cNvPr>
          <p:cNvSpPr>
            <a:spLocks noGrp="1"/>
          </p:cNvSpPr>
          <p:nvPr>
            <p:ph type="ctrTitle"/>
          </p:nvPr>
        </p:nvSpPr>
        <p:spPr>
          <a:xfrm>
            <a:off x="3187725" y="-722090"/>
            <a:ext cx="6874139" cy="7354954"/>
          </a:xfrm>
        </p:spPr>
        <p:txBody>
          <a:bodyPr>
            <a:normAutofit fontScale="90000"/>
          </a:bodyPr>
          <a:lstStyle/>
          <a:p>
            <a:r>
              <a:rPr lang="en-GB"/>
              <a:t>Historians are of the view that Harrapans followed grid pattern of town planning which made roads and bylanes so straight that they cut each other at right angles.</a:t>
            </a:r>
            <a:endParaRPr lang="en-US"/>
          </a:p>
        </p:txBody>
      </p:sp>
      <p:sp>
        <p:nvSpPr>
          <p:cNvPr id="3" name="Subtitle 2">
            <a:extLst>
              <a:ext uri="{FF2B5EF4-FFF2-40B4-BE49-F238E27FC236}">
                <a16:creationId xmlns:a16="http://schemas.microsoft.com/office/drawing/2014/main" id="{CAFC8BBE-3FBC-8C48-9E5B-A50105773FBF}"/>
              </a:ext>
            </a:extLst>
          </p:cNvPr>
          <p:cNvSpPr>
            <a:spLocks noGrp="1"/>
          </p:cNvSpPr>
          <p:nvPr>
            <p:ph type="subTitle" idx="1"/>
          </p:nvPr>
        </p:nvSpPr>
        <p:spPr>
          <a:xfrm>
            <a:off x="1631157" y="4387850"/>
            <a:ext cx="9144000" cy="1655762"/>
          </a:xfrm>
        </p:spPr>
        <p:txBody>
          <a:bodyPr/>
          <a:lstStyle/>
          <a:p>
            <a:endParaRPr lang="en-US"/>
          </a:p>
        </p:txBody>
      </p:sp>
    </p:spTree>
    <p:extLst>
      <p:ext uri="{BB962C8B-B14F-4D97-AF65-F5344CB8AC3E}">
        <p14:creationId xmlns:p14="http://schemas.microsoft.com/office/powerpoint/2010/main" val="65408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3480D-F2FC-B846-BFFB-FF391BE2A2CC}"/>
              </a:ext>
            </a:extLst>
          </p:cNvPr>
          <p:cNvSpPr>
            <a:spLocks noGrp="1"/>
          </p:cNvSpPr>
          <p:nvPr>
            <p:ph type="title"/>
          </p:nvPr>
        </p:nvSpPr>
        <p:spPr/>
        <p:txBody>
          <a:bodyPr/>
          <a:lstStyle/>
          <a:p>
            <a:r>
              <a:rPr lang="en-GB"/>
              <a:t>Mohenjodaro town: Different areas of the city</a:t>
            </a:r>
            <a:endParaRPr lang="en-US"/>
          </a:p>
        </p:txBody>
      </p:sp>
      <p:sp>
        <p:nvSpPr>
          <p:cNvPr id="7" name="TextBox 6">
            <a:extLst>
              <a:ext uri="{FF2B5EF4-FFF2-40B4-BE49-F238E27FC236}">
                <a16:creationId xmlns:a16="http://schemas.microsoft.com/office/drawing/2014/main" id="{6CD52589-AB20-9845-ABA9-264F9F9FCB38}"/>
              </a:ext>
            </a:extLst>
          </p:cNvPr>
          <p:cNvSpPr txBox="1"/>
          <p:nvPr/>
        </p:nvSpPr>
        <p:spPr>
          <a:xfrm>
            <a:off x="5134570" y="2268141"/>
            <a:ext cx="1874341" cy="2075259"/>
          </a:xfrm>
          <a:prstGeom prst="rect">
            <a:avLst/>
          </a:prstGeom>
          <a:noFill/>
        </p:spPr>
        <p:txBody>
          <a:bodyPr wrap="square" rtlCol="0">
            <a:spAutoFit/>
          </a:bodyPr>
          <a:lstStyle/>
          <a:p>
            <a:pPr algn="l"/>
            <a:endParaRPr lang="en-US"/>
          </a:p>
        </p:txBody>
      </p:sp>
      <p:pic>
        <p:nvPicPr>
          <p:cNvPr id="6" name="Picture 7">
            <a:extLst>
              <a:ext uri="{FF2B5EF4-FFF2-40B4-BE49-F238E27FC236}">
                <a16:creationId xmlns:a16="http://schemas.microsoft.com/office/drawing/2014/main" id="{CF0DC4C8-31ED-E642-A983-30E5FF792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2675" y="1825625"/>
            <a:ext cx="3906649" cy="4351338"/>
          </a:xfrm>
          <a:prstGeom prst="rect">
            <a:avLst/>
          </a:prstGeom>
        </p:spPr>
      </p:pic>
    </p:spTree>
    <p:extLst>
      <p:ext uri="{BB962C8B-B14F-4D97-AF65-F5344CB8AC3E}">
        <p14:creationId xmlns:p14="http://schemas.microsoft.com/office/powerpoint/2010/main" val="155257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E39AC-8045-9C44-A70B-A8101FE4392C}"/>
              </a:ext>
            </a:extLst>
          </p:cNvPr>
          <p:cNvSpPr>
            <a:spLocks noGrp="1"/>
          </p:cNvSpPr>
          <p:nvPr>
            <p:ph type="title"/>
          </p:nvPr>
        </p:nvSpPr>
        <p:spPr/>
        <p:txBody>
          <a:bodyPr/>
          <a:lstStyle/>
          <a:p>
            <a:r>
              <a:rPr lang="en-GB"/>
              <a:t>Absolutely straight lane with no dead end in Mohenjodaro</a:t>
            </a:r>
            <a:endParaRPr lang="en-US"/>
          </a:p>
        </p:txBody>
      </p:sp>
      <p:pic>
        <p:nvPicPr>
          <p:cNvPr id="4" name="Picture 4">
            <a:extLst>
              <a:ext uri="{FF2B5EF4-FFF2-40B4-BE49-F238E27FC236}">
                <a16:creationId xmlns:a16="http://schemas.microsoft.com/office/drawing/2014/main" id="{32D50CEC-F93C-3641-B728-82AD5A5567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5957" y="1690688"/>
            <a:ext cx="2455861" cy="4351337"/>
          </a:xfrm>
          <a:prstGeom prst="rect">
            <a:avLst/>
          </a:prstGeom>
        </p:spPr>
      </p:pic>
    </p:spTree>
    <p:extLst>
      <p:ext uri="{BB962C8B-B14F-4D97-AF65-F5344CB8AC3E}">
        <p14:creationId xmlns:p14="http://schemas.microsoft.com/office/powerpoint/2010/main" val="120077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C315-5001-BF41-A527-A16C97428961}"/>
              </a:ext>
            </a:extLst>
          </p:cNvPr>
          <p:cNvSpPr>
            <a:spLocks noGrp="1"/>
          </p:cNvSpPr>
          <p:nvPr>
            <p:ph type="title"/>
          </p:nvPr>
        </p:nvSpPr>
        <p:spPr/>
        <p:txBody>
          <a:bodyPr/>
          <a:lstStyle/>
          <a:p>
            <a:r>
              <a:rPr lang="en-GB"/>
              <a:t>Great bath in the citadel area or upper town of Mohenjodaro</a:t>
            </a:r>
            <a:endParaRPr lang="en-US"/>
          </a:p>
        </p:txBody>
      </p:sp>
      <p:pic>
        <p:nvPicPr>
          <p:cNvPr id="4" name="Picture 4">
            <a:extLst>
              <a:ext uri="{FF2B5EF4-FFF2-40B4-BE49-F238E27FC236}">
                <a16:creationId xmlns:a16="http://schemas.microsoft.com/office/drawing/2014/main" id="{34B532B5-0D47-574C-86E0-B61F8D918A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0381" y="1825625"/>
            <a:ext cx="6451237" cy="4351338"/>
          </a:xfrm>
          <a:prstGeom prst="rect">
            <a:avLst/>
          </a:prstGeom>
        </p:spPr>
      </p:pic>
    </p:spTree>
    <p:extLst>
      <p:ext uri="{BB962C8B-B14F-4D97-AF65-F5344CB8AC3E}">
        <p14:creationId xmlns:p14="http://schemas.microsoft.com/office/powerpoint/2010/main" val="55290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6145-2184-524F-BBCE-AC0362A67E65}"/>
              </a:ext>
            </a:extLst>
          </p:cNvPr>
          <p:cNvSpPr>
            <a:spLocks noGrp="1"/>
          </p:cNvSpPr>
          <p:nvPr>
            <p:ph type="title"/>
          </p:nvPr>
        </p:nvSpPr>
        <p:spPr/>
        <p:txBody>
          <a:bodyPr>
            <a:normAutofit fontScale="90000"/>
          </a:bodyPr>
          <a:lstStyle/>
          <a:p>
            <a:r>
              <a:rPr lang="en-GB"/>
              <a:t>Dockyard at Lothal in Gujrat ...It is one of the important evidence attesting overseas trading contacts of Harrappans.</a:t>
            </a:r>
            <a:endParaRPr lang="en-US"/>
          </a:p>
        </p:txBody>
      </p:sp>
      <p:pic>
        <p:nvPicPr>
          <p:cNvPr id="4" name="Picture 4">
            <a:extLst>
              <a:ext uri="{FF2B5EF4-FFF2-40B4-BE49-F238E27FC236}">
                <a16:creationId xmlns:a16="http://schemas.microsoft.com/office/drawing/2014/main" id="{57D3E1CE-FF73-E841-A6D5-CE9C770F1B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424" y="1825625"/>
            <a:ext cx="4631152" cy="4351338"/>
          </a:xfrm>
          <a:prstGeom prst="rect">
            <a:avLst/>
          </a:prstGeom>
        </p:spPr>
      </p:pic>
    </p:spTree>
    <p:extLst>
      <p:ext uri="{BB962C8B-B14F-4D97-AF65-F5344CB8AC3E}">
        <p14:creationId xmlns:p14="http://schemas.microsoft.com/office/powerpoint/2010/main" val="405521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0839-50B3-6943-8F49-9662B8786CB3}"/>
              </a:ext>
            </a:extLst>
          </p:cNvPr>
          <p:cNvSpPr>
            <a:spLocks noGrp="1"/>
          </p:cNvSpPr>
          <p:nvPr>
            <p:ph type="title"/>
          </p:nvPr>
        </p:nvSpPr>
        <p:spPr>
          <a:xfrm>
            <a:off x="1369402" y="4001294"/>
            <a:ext cx="10515600" cy="1325563"/>
          </a:xfrm>
        </p:spPr>
        <p:txBody>
          <a:bodyPr>
            <a:normAutofit fontScale="90000"/>
          </a:bodyPr>
          <a:lstStyle/>
          <a:p>
            <a:r>
              <a:rPr lang="en-GB"/>
              <a:t>Conclusion. Harrapan civilization is the first civilization of India which displayed civic sense as for as settlement pattern, Drainage and other aspects are concerned. Praising their drainage system Piggot writes, “ the whole drainage system shows remarkable concern for health and hygiene which is having no parallel in the orient neither in the pre-historic past nor at present day”.</a:t>
            </a:r>
            <a:endParaRPr lang="en-US"/>
          </a:p>
        </p:txBody>
      </p:sp>
      <p:sp>
        <p:nvSpPr>
          <p:cNvPr id="3" name="Content Placeholder 2">
            <a:extLst>
              <a:ext uri="{FF2B5EF4-FFF2-40B4-BE49-F238E27FC236}">
                <a16:creationId xmlns:a16="http://schemas.microsoft.com/office/drawing/2014/main" id="{31EDC93B-62ED-1C4C-B7FC-4CEB5D36A45A}"/>
              </a:ext>
            </a:extLst>
          </p:cNvPr>
          <p:cNvSpPr>
            <a:spLocks noGrp="1"/>
          </p:cNvSpPr>
          <p:nvPr>
            <p:ph idx="1"/>
          </p:nvPr>
        </p:nvSpPr>
        <p:spPr>
          <a:xfrm>
            <a:off x="471855" y="2488406"/>
            <a:ext cx="10515600" cy="4351338"/>
          </a:xfrm>
        </p:spPr>
        <p:txBody>
          <a:bodyPr/>
          <a:lstStyle/>
          <a:p>
            <a:endParaRPr lang="en-US"/>
          </a:p>
        </p:txBody>
      </p:sp>
    </p:spTree>
    <p:extLst>
      <p:ext uri="{BB962C8B-B14F-4D97-AF65-F5344CB8AC3E}">
        <p14:creationId xmlns:p14="http://schemas.microsoft.com/office/powerpoint/2010/main" val="318606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First urban civilization of India: Harrapan civilization its town planning.</vt:lpstr>
      <vt:lpstr>One of principal feature of this civilization was it town planning as reflected by the remains of Harrappa and Mohenjodaro. The planned selltlements and well hygienic drainage system shows not only their civilised nature but also gives us an evidance that there may have existed some form of government .</vt:lpstr>
      <vt:lpstr>Historians are of the view that Harrapans followed grid pattern of town planning which made roads and bylanes so straight that they cut each other at right angles.</vt:lpstr>
      <vt:lpstr>Mohenjodaro town: Different areas of the city</vt:lpstr>
      <vt:lpstr>Absolutely straight lane with no dead end in Mohenjodaro</vt:lpstr>
      <vt:lpstr>Great bath in the citadel area or upper town of Mohenjodaro</vt:lpstr>
      <vt:lpstr>Dockyard at Lothal in Gujrat ...It is one of the important evidence attesting overseas trading contacts of Harrappans.</vt:lpstr>
      <vt:lpstr>Conclusion. Harrapan civilization is the first civilization of India which displayed civic sense as for as settlement pattern, Drainage and other aspects are concerned. Praising their drainage system Piggot writes, “ the whole drainage system shows remarkable concern for health and hygiene which is having no parallel in the orient neither in the pre-historic past nor at present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urban civilization of India: Harrapan civilization its town planning.</dc:title>
  <cp:revision>7</cp:revision>
  <dcterms:modified xsi:type="dcterms:W3CDTF">2019-04-27T17:01:21Z</dcterms:modified>
</cp:coreProperties>
</file>